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4" r:id="rId2"/>
    <p:sldId id="275" r:id="rId3"/>
    <p:sldId id="276" r:id="rId4"/>
    <p:sldId id="277" r:id="rId5"/>
    <p:sldId id="278" r:id="rId6"/>
    <p:sldId id="259" r:id="rId7"/>
    <p:sldId id="279" r:id="rId8"/>
    <p:sldId id="262" r:id="rId9"/>
    <p:sldId id="267" r:id="rId10"/>
    <p:sldId id="268" r:id="rId11"/>
    <p:sldId id="263" r:id="rId12"/>
    <p:sldId id="273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17" autoAdjust="0"/>
  </p:normalViewPr>
  <p:slideViewPr>
    <p:cSldViewPr>
      <p:cViewPr>
        <p:scale>
          <a:sx n="90" d="100"/>
          <a:sy n="90" d="100"/>
        </p:scale>
        <p:origin x="-150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CDB09-C51B-4662-968B-65D612A75243}" type="datetimeFigureOut">
              <a:rPr lang="en-US" smtClean="0"/>
              <a:t>9/4/14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89B10-1C5E-4887-A74A-0A2353EAC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1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9B10-1C5E-4887-A74A-0A2353EAC0A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7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the left you see out high level topology.</a:t>
            </a:r>
          </a:p>
          <a:p>
            <a:r>
              <a:rPr lang="en-US" baseline="0" dirty="0" smtClean="0"/>
              <a:t>    </a:t>
            </a:r>
            <a:r>
              <a:rPr lang="en-US" dirty="0" smtClean="0"/>
              <a:t>OSU</a:t>
            </a:r>
            <a:r>
              <a:rPr lang="en-US" baseline="0" dirty="0" smtClean="0"/>
              <a:t> is comprised of individual departmental IT groups, and a Central IT group.</a:t>
            </a:r>
          </a:p>
          <a:p>
            <a:r>
              <a:rPr lang="en-US" baseline="0" dirty="0" smtClean="0"/>
              <a:t>Most researchers just need a cleaner layer 3 path to the outside world, some have more requirements.</a:t>
            </a:r>
          </a:p>
          <a:p>
            <a:r>
              <a:rPr lang="en-US" baseline="0" dirty="0" smtClean="0"/>
              <a:t>    This is why we have two connection models the Low Friction Layer 3 path where we remove stateful firewalls and replace with OpenFlow policy controlled switches.</a:t>
            </a:r>
          </a:p>
          <a:p>
            <a:r>
              <a:rPr lang="en-US" baseline="0" dirty="0" smtClean="0"/>
              <a:t>For the other groups with more requirements we are building layer 2 circuits</a:t>
            </a:r>
          </a:p>
          <a:p>
            <a:r>
              <a:rPr lang="en-US" baseline="0" dirty="0" smtClean="0"/>
              <a:t>    As a campus we are connected to OARnet at 100Gig, with a science DMZ switch that is capable of 40Gig, and multiple campus switches that operate at 10Gig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9B10-1C5E-4887-A74A-0A2353EAC0A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43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 maintain an audit</a:t>
            </a:r>
            <a:r>
              <a:rPr lang="en-US" baseline="0" dirty="0" smtClean="0"/>
              <a:t> trail for Science DMZ I am developing a Network-as-a-Service dashboard.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process starts with a shibboleth authenticated user defining there application traffic and classifying the type of data they will be exchanging.</a:t>
            </a:r>
          </a:p>
          <a:p>
            <a:r>
              <a:rPr lang="en-US" baseline="0" dirty="0" smtClean="0"/>
              <a:t>This information is then reviewed and approved up the chain of department -&gt; central IT groups. The performance engineer then pushes the flow information to an API that is queried by the Openflow controller.</a:t>
            </a:r>
          </a:p>
          <a:p>
            <a:r>
              <a:rPr lang="en-US" baseline="0" dirty="0" smtClean="0"/>
              <a:t>This will also trigger automatic monitoring of utilization and security scans.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first group that is benefiting from this service is a group from our Mechanical Engineering department. </a:t>
            </a:r>
          </a:p>
          <a:p>
            <a:r>
              <a:rPr lang="en-US" baseline="0" dirty="0" smtClean="0"/>
              <a:t>----- Meeting Notes (9/3/14 11:18) -----</a:t>
            </a:r>
          </a:p>
          <a:p>
            <a:r>
              <a:rPr lang="en-US" baseline="0" dirty="0" smtClean="0"/>
              <a:t>Software defined permimeter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9B10-1C5E-4887-A74A-0A2353EAC0A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66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Student</a:t>
            </a:r>
            <a:r>
              <a:rPr lang="en-US" sz="1400" baseline="0" dirty="0" smtClean="0"/>
              <a:t> Researchers we waiting 12hrs overnight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9B10-1C5E-4887-A74A-0A2353EAC0A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07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use</a:t>
            </a:r>
            <a:r>
              <a:rPr lang="en-US" baseline="0" dirty="0" smtClean="0"/>
              <a:t> case requires our “Layer 2 Circuit” connection model due to the tool’s use of a RDMA based protocol.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bandwidth utilization is able to saturate a 10Gig link during the short periods of time that image </a:t>
            </a:r>
            <a:r>
              <a:rPr lang="en-US" baseline="0" dirty="0" smtClean="0"/>
              <a:t>tile sets </a:t>
            </a:r>
            <a:r>
              <a:rPr lang="en-US" baseline="0" dirty="0" smtClean="0"/>
              <a:t>are being transferred. Since there is an interactive nature between the endpoints the protocol is somewhat effected by latency.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next use has much tighter constraints.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9B10-1C5E-4887-A74A-0A2353EAC0A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87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(3/6/14 16:53) -----</a:t>
            </a:r>
          </a:p>
          <a:p>
            <a:r>
              <a:rPr lang="en-US" dirty="0"/>
              <a:t>Host Logs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9B10-1C5E-4887-A74A-0A2353EAC0A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2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6067777"/>
            <a:ext cx="9144001" cy="790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26230" y="2949532"/>
            <a:ext cx="7491542" cy="761576"/>
          </a:xfrm>
        </p:spPr>
        <p:txBody>
          <a:bodyPr/>
          <a:lstStyle>
            <a:lvl1pPr algn="l">
              <a:defRPr baseline="0">
                <a:solidFill>
                  <a:srgbClr val="333333"/>
                </a:solidFill>
              </a:defRPr>
            </a:lvl1pPr>
          </a:lstStyle>
          <a:p>
            <a:r>
              <a:rPr lang="en-US" dirty="0" smtClean="0"/>
              <a:t>Click to Edit Title Slide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26230" y="3728098"/>
            <a:ext cx="6400800" cy="1358900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OH-TECH_OARn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29" y="836346"/>
            <a:ext cx="7482429" cy="1909146"/>
          </a:xfrm>
          <a:prstGeom prst="rect">
            <a:avLst/>
          </a:prstGeom>
        </p:spPr>
      </p:pic>
      <p:pic>
        <p:nvPicPr>
          <p:cNvPr id="4" name="Picture 3" descr="OARnet_url_ppt_templa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11" y="6375769"/>
            <a:ext cx="1726232" cy="188453"/>
          </a:xfrm>
          <a:prstGeom prst="rect">
            <a:avLst/>
          </a:prstGeom>
        </p:spPr>
      </p:pic>
      <p:pic>
        <p:nvPicPr>
          <p:cNvPr id="9" name="Picture 8" descr="OH-TECH_Logo_Horizon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04" y="6297455"/>
            <a:ext cx="2993239" cy="352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6067777"/>
            <a:ext cx="9144001" cy="790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693478"/>
            <a:ext cx="7772400" cy="1075497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2800" b="0" i="0" u="none" cap="none" baseline="0">
                <a:solidFill>
                  <a:srgbClr val="BB0000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998543"/>
            <a:ext cx="7772400" cy="673389"/>
          </a:xfrm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000" baseline="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text styles</a:t>
            </a:r>
          </a:p>
        </p:txBody>
      </p:sp>
      <p:pic>
        <p:nvPicPr>
          <p:cNvPr id="11" name="Picture 10" descr="OARnet_url_ppt_templa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11" y="6375769"/>
            <a:ext cx="1726232" cy="188453"/>
          </a:xfrm>
          <a:prstGeom prst="rect">
            <a:avLst/>
          </a:prstGeom>
        </p:spPr>
      </p:pic>
      <p:pic>
        <p:nvPicPr>
          <p:cNvPr id="14" name="Picture 13" descr="OH-TECH_OARn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1" y="2790074"/>
            <a:ext cx="4382797" cy="1118273"/>
          </a:xfrm>
          <a:prstGeom prst="rect">
            <a:avLst/>
          </a:prstGeom>
        </p:spPr>
      </p:pic>
      <p:pic>
        <p:nvPicPr>
          <p:cNvPr id="8" name="Picture 7" descr="OH-TECH_Logo_Horizon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04" y="6297455"/>
            <a:ext cx="2993239" cy="35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0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>
            <a:noAutofit/>
          </a:bodyPr>
          <a:lstStyle>
            <a:lvl1pPr>
              <a:defRPr b="0">
                <a:solidFill>
                  <a:srgbClr val="BB0000"/>
                </a:solidFill>
              </a:defRPr>
            </a:lvl1pPr>
          </a:lstStyle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3906558"/>
          </a:xfrm>
          <a:ln>
            <a:noFill/>
          </a:ln>
        </p:spPr>
        <p:txBody>
          <a:bodyPr wrap="square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defRPr>
                <a:ln>
                  <a:noFill/>
                </a:ln>
              </a:defRPr>
            </a:lvl2pPr>
            <a:lvl3pPr>
              <a:defRPr sz="2000">
                <a:ln>
                  <a:noFill/>
                </a:ln>
              </a:defRPr>
            </a:lvl3pPr>
            <a:lvl4pPr>
              <a:defRPr sz="1800">
                <a:ln>
                  <a:noFill/>
                </a:ln>
              </a:defRPr>
            </a:lvl4pPr>
            <a:lvl5pPr>
              <a:defRPr sz="1600">
                <a:ln>
                  <a:noFill/>
                </a:ln>
              </a:defRPr>
            </a:lvl5pPr>
          </a:lstStyle>
          <a:p>
            <a:pPr lvl="0"/>
            <a:r>
              <a:rPr lang="en-US" dirty="0" smtClean="0"/>
              <a:t>Ideas to share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b="0">
                <a:ln>
                  <a:noFill/>
                </a:ln>
                <a:solidFill>
                  <a:srgbClr val="C3092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21592"/>
          </a:xfrm>
          <a:ln>
            <a:noFill/>
          </a:ln>
        </p:spPr>
        <p:txBody>
          <a:bodyPr>
            <a:noAutofit/>
          </a:bodyPr>
          <a:lstStyle>
            <a:lvl1pPr>
              <a:defRPr sz="2400">
                <a:ln>
                  <a:noFill/>
                </a:ln>
              </a:defRPr>
            </a:lvl1pPr>
            <a:lvl2pPr>
              <a:defRPr sz="2400">
                <a:ln>
                  <a:noFill/>
                </a:ln>
              </a:defRPr>
            </a:lvl2pPr>
            <a:lvl3pPr>
              <a:defRPr sz="2000">
                <a:ln>
                  <a:noFill/>
                </a:ln>
              </a:defRPr>
            </a:lvl3pPr>
            <a:lvl4pPr>
              <a:defRPr sz="1800">
                <a:ln>
                  <a:noFill/>
                </a:ln>
              </a:defRPr>
            </a:lvl4pPr>
            <a:lvl5pPr>
              <a:defRPr sz="1600">
                <a:ln>
                  <a:noFill/>
                </a:ln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21593"/>
          </a:xfrm>
          <a:ln>
            <a:noFill/>
          </a:ln>
        </p:spPr>
        <p:txBody>
          <a:bodyPr>
            <a:noAutofit/>
          </a:bodyPr>
          <a:lstStyle>
            <a:lvl1pPr>
              <a:defRPr sz="2400">
                <a:ln>
                  <a:noFill/>
                </a:ln>
              </a:defRPr>
            </a:lvl1pPr>
            <a:lvl2pPr>
              <a:defRPr sz="2200">
                <a:ln>
                  <a:noFill/>
                </a:ln>
              </a:defRPr>
            </a:lvl2pPr>
            <a:lvl3pPr>
              <a:defRPr sz="2000">
                <a:ln>
                  <a:noFill/>
                </a:ln>
              </a:defRPr>
            </a:lvl3pPr>
            <a:lvl4pPr>
              <a:defRPr sz="1800">
                <a:ln>
                  <a:noFill/>
                </a:ln>
              </a:defRPr>
            </a:lvl4pPr>
            <a:lvl5pPr>
              <a:defRPr sz="1600">
                <a:ln>
                  <a:noFill/>
                </a:ln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64316"/>
            <a:ext cx="5486400" cy="566738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2000" b="0">
                <a:solidFill>
                  <a:srgbClr val="C3092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5983" y="612775"/>
            <a:ext cx="5486400" cy="41148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47019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6067777"/>
            <a:ext cx="9144001" cy="790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89422" y="770676"/>
            <a:ext cx="5486400" cy="566738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C3092B"/>
                </a:solidFill>
              </a:defRPr>
            </a:lvl1pPr>
          </a:lstStyle>
          <a:p>
            <a:r>
              <a:rPr lang="en-US" dirty="0" smtClean="0"/>
              <a:t>Closing line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9422" y="1703723"/>
            <a:ext cx="5486400" cy="161317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Contact info</a:t>
            </a:r>
          </a:p>
        </p:txBody>
      </p:sp>
      <p:pic>
        <p:nvPicPr>
          <p:cNvPr id="7" name="Picture 6" descr="OARnet_url_ppt_templa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11" y="6375769"/>
            <a:ext cx="1726232" cy="188453"/>
          </a:xfrm>
          <a:prstGeom prst="rect">
            <a:avLst/>
          </a:prstGeom>
        </p:spPr>
      </p:pic>
      <p:pic>
        <p:nvPicPr>
          <p:cNvPr id="8" name="Picture 7" descr="OH-TECH_Logo_Horizo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04" y="6297455"/>
            <a:ext cx="2993239" cy="35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23056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29411" y="6332985"/>
            <a:ext cx="10663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dirty="0" smtClean="0">
                <a:solidFill>
                  <a:srgbClr val="949594"/>
                </a:solidFill>
                <a:latin typeface="Univers LT Std 55"/>
                <a:cs typeface="Univers LT Std 55"/>
              </a:rPr>
              <a:t>Slide </a:t>
            </a:r>
            <a:fld id="{F23DD899-23D4-B74D-81E5-8B38761BD6BE}" type="slidenum">
              <a:rPr lang="en-US" sz="1000" b="0" i="0" smtClean="0">
                <a:solidFill>
                  <a:srgbClr val="949594"/>
                </a:solidFill>
                <a:latin typeface="Univers LT Std 55"/>
                <a:cs typeface="Univers LT Std 55"/>
              </a:rPr>
              <a:pPr algn="ctr"/>
              <a:t>‹#›</a:t>
            </a:fld>
            <a:endParaRPr lang="en-US" sz="1000" b="0" i="0" dirty="0">
              <a:solidFill>
                <a:srgbClr val="949594"/>
              </a:solidFill>
              <a:latin typeface="Univers LT Std 55"/>
              <a:cs typeface="Univers LT Std 55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65100"/>
            <a:ext cx="9144000" cy="589461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6200000" scaled="0"/>
            <a:tileRect/>
          </a:gradFill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OARne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5" y="6208718"/>
            <a:ext cx="1520957" cy="519985"/>
          </a:xfrm>
          <a:prstGeom prst="rect">
            <a:avLst/>
          </a:prstGeom>
        </p:spPr>
      </p:pic>
      <p:pic>
        <p:nvPicPr>
          <p:cNvPr id="10" name="Picture 9" descr="OARnet_key_ppt_templat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08"/>
            <a:ext cx="9144000" cy="165100"/>
          </a:xfrm>
          <a:prstGeom prst="rect">
            <a:avLst/>
          </a:prstGeom>
        </p:spPr>
      </p:pic>
      <p:pic>
        <p:nvPicPr>
          <p:cNvPr id="16" name="Picture 15" descr="OH-TECH_Logo_Horizonal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04" y="6297455"/>
            <a:ext cx="2993239" cy="3521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55051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457200"/>
            <a:ext cx="7086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E-Science: The Impact of Science DMZs on Research</a:t>
            </a:r>
            <a:endParaRPr lang="en-US" sz="3400" dirty="0">
              <a:solidFill>
                <a:schemeClr val="accent2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114800"/>
            <a:ext cx="1873355" cy="17556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2286000"/>
            <a:ext cx="86868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cs typeface="Garamond"/>
              </a:rPr>
              <a:t>Presenter: Alex </a:t>
            </a:r>
            <a:r>
              <a:rPr lang="en-US" b="1" dirty="0" smtClean="0">
                <a:cs typeface="Garamond"/>
              </a:rPr>
              <a:t>Berryman</a:t>
            </a:r>
          </a:p>
          <a:p>
            <a:pPr algn="ctr"/>
            <a:r>
              <a:rPr lang="en-US" b="1" dirty="0" smtClean="0">
                <a:cs typeface="Garamond"/>
              </a:rPr>
              <a:t>Performance Engineer, OARnet</a:t>
            </a:r>
          </a:p>
          <a:p>
            <a:pPr algn="ctr"/>
            <a:r>
              <a:rPr lang="en-US" b="1" dirty="0" smtClean="0">
                <a:cs typeface="Garamond"/>
              </a:rPr>
              <a:t>berryman@oar.net</a:t>
            </a:r>
          </a:p>
          <a:p>
            <a:pPr algn="ctr"/>
            <a:endParaRPr lang="en-US" b="1" dirty="0">
              <a:cs typeface="Garamond"/>
            </a:endParaRPr>
          </a:p>
          <a:p>
            <a:pPr algn="ctr"/>
            <a:r>
              <a:rPr lang="en-US" b="1" dirty="0" smtClean="0">
                <a:cs typeface="Garamond"/>
              </a:rPr>
              <a:t>Paul Schopis</a:t>
            </a:r>
            <a:r>
              <a:rPr lang="en-US" b="1" dirty="0">
                <a:cs typeface="Garamond"/>
              </a:rPr>
              <a:t>, Marcio Faerman</a:t>
            </a:r>
          </a:p>
          <a:p>
            <a:pPr algn="ctr"/>
            <a:r>
              <a:rPr lang="en-US" b="1" dirty="0" smtClean="0">
                <a:cs typeface="Garamond"/>
              </a:rPr>
              <a:t>OARnet, </a:t>
            </a:r>
            <a:r>
              <a:rPr lang="en-US" b="1" dirty="0">
                <a:cs typeface="Garamond"/>
              </a:rPr>
              <a:t>Ohio Supercomputer </a:t>
            </a:r>
            <a:r>
              <a:rPr lang="en-US" b="1" dirty="0" smtClean="0">
                <a:cs typeface="Garamond"/>
              </a:rPr>
              <a:t>Center</a:t>
            </a:r>
            <a:endParaRPr lang="en-US" b="1" dirty="0">
              <a:cs typeface="Garamond"/>
            </a:endParaRPr>
          </a:p>
        </p:txBody>
      </p:sp>
      <p:pic>
        <p:nvPicPr>
          <p:cNvPr id="2" name="Picture 1" descr="osu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11087"/>
            <a:ext cx="1752600" cy="17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4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Multi-physics </a:t>
            </a:r>
            <a:r>
              <a:rPr lang="en-US" dirty="0"/>
              <a:t>Topology (</a:t>
            </a:r>
            <a:r>
              <a:rPr lang="en-US" dirty="0">
                <a:cs typeface="Garamond"/>
              </a:rPr>
              <a:t>Low Friction Layer 3)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multi-physic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066800"/>
            <a:ext cx="88900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0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00600" y="1295400"/>
            <a:ext cx="396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Garamond"/>
              </a:rPr>
              <a:t>Transfer </a:t>
            </a:r>
            <a:r>
              <a:rPr lang="en-US" dirty="0" smtClean="0">
                <a:cs typeface="Garamond"/>
              </a:rPr>
              <a:t>Neuroblastoma </a:t>
            </a:r>
            <a:r>
              <a:rPr lang="en-US" dirty="0" smtClean="0">
                <a:cs typeface="Garamond"/>
              </a:rPr>
              <a:t>cell images from University of Missouri for processing at OSU using custom ADTS tool: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cs typeface="Garamond"/>
              </a:rPr>
              <a:t>Supports RDMA over converged Ethernet (RoCE)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cs typeface="Garamond"/>
              </a:rPr>
              <a:t>Falls back to TCP based transfers if necessary</a:t>
            </a:r>
          </a:p>
          <a:p>
            <a:pPr marL="800100" lvl="1" indent="-342900">
              <a:buFont typeface="Arial"/>
              <a:buChar char="•"/>
            </a:pPr>
            <a:endParaRPr lang="en-US" dirty="0">
              <a:cs typeface="Garamond"/>
            </a:endParaRPr>
          </a:p>
          <a:p>
            <a:r>
              <a:rPr lang="en-US" dirty="0" smtClean="0">
                <a:cs typeface="Garamond"/>
              </a:rPr>
              <a:t>RoCE Protocol Requirements: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cs typeface="Garamond"/>
              </a:rPr>
              <a:t>Layer 2 Connection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cs typeface="Garamond"/>
              </a:rPr>
              <a:t>RDMA compatible network cards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cs typeface="Garamond"/>
              </a:rPr>
              <a:t>10Gig bandwidth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cs typeface="Garamond"/>
              </a:rPr>
              <a:t>Lowest latency possible</a:t>
            </a:r>
            <a:endParaRPr lang="en-US" dirty="0">
              <a:cs typeface="Garamond"/>
            </a:endParaRPr>
          </a:p>
        </p:txBody>
      </p:sp>
      <p:pic>
        <p:nvPicPr>
          <p:cNvPr id="6" name="Picture 5" descr="Sockets-Verbs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30" y="1354325"/>
            <a:ext cx="3854088" cy="46654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Biomedical Use Case (Layer 2 Circuit)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0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DMZ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time utilization and event monitoring using </a:t>
            </a:r>
            <a:r>
              <a:rPr lang="en-US" dirty="0"/>
              <a:t>s</a:t>
            </a:r>
            <a:r>
              <a:rPr lang="en-US" dirty="0" smtClean="0"/>
              <a:t>Flow</a:t>
            </a:r>
          </a:p>
          <a:p>
            <a:r>
              <a:rPr lang="en-US" dirty="0" smtClean="0"/>
              <a:t>If sFlow detects an event the traffic flow is mirrored to a Bro Cluster for packet inspection</a:t>
            </a:r>
          </a:p>
          <a:p>
            <a:pPr lvl="1"/>
            <a:r>
              <a:rPr lang="en-US" dirty="0" smtClean="0"/>
              <a:t>Bro Cluster is a capable of monitoring ~40Gbit/s</a:t>
            </a:r>
          </a:p>
          <a:p>
            <a:pPr lvl="1"/>
            <a:r>
              <a:rPr lang="en-US" dirty="0" smtClean="0"/>
              <a:t>Once a flow from the 100Gbit link is deemed safe, or not malicious it can be removed from the Bro Cluster  </a:t>
            </a:r>
          </a:p>
          <a:p>
            <a:r>
              <a:rPr lang="en-US" dirty="0" smtClean="0"/>
              <a:t>All flows are tied to an application in Science DMZ Dashboard</a:t>
            </a:r>
          </a:p>
          <a:p>
            <a:pPr lvl="1"/>
            <a:r>
              <a:rPr lang="en-US" dirty="0" smtClean="0"/>
              <a:t>This dashboard maintains the identity of application owner and who approved the access incase security concerns arise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1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endParaRPr lang="en-US" dirty="0"/>
          </a:p>
          <a:p>
            <a:r>
              <a:rPr lang="en-US" dirty="0" smtClean="0"/>
              <a:t>Contact </a:t>
            </a:r>
          </a:p>
          <a:p>
            <a:pPr lvl="1"/>
            <a:r>
              <a:rPr lang="en-US" dirty="0" smtClean="0"/>
              <a:t>Alex Berryman, Performance Engineer, OARnet</a:t>
            </a:r>
          </a:p>
          <a:p>
            <a:pPr lvl="1"/>
            <a:r>
              <a:rPr lang="en-US" dirty="0" smtClean="0"/>
              <a:t>berryman@oar.net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6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and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of the NSF CC-NIE project is to improve the last mile connectivity for e-Science applications that exists all over campus</a:t>
            </a:r>
          </a:p>
          <a:p>
            <a:pPr lvl="1"/>
            <a:r>
              <a:rPr lang="en-US" dirty="0" smtClean="0"/>
              <a:t>The last mile is considered the area of the network that extends from the Universities central IT level down to the individual departments</a:t>
            </a:r>
          </a:p>
          <a:p>
            <a:pPr lvl="1"/>
            <a:r>
              <a:rPr lang="en-US" dirty="0" smtClean="0"/>
              <a:t>A large number of e-Science applications exist out side of data centers and labs where high speed connections are normally found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906558"/>
          </a:xfrm>
        </p:spPr>
        <p:txBody>
          <a:bodyPr/>
          <a:lstStyle/>
          <a:p>
            <a:r>
              <a:rPr lang="en-US" dirty="0"/>
              <a:t>The e-Science applications that benefit from the Science DMZ architecture are those that involve interactive collaboration tools and </a:t>
            </a:r>
            <a:r>
              <a:rPr lang="en-US" dirty="0" smtClean="0"/>
              <a:t>local visualization </a:t>
            </a:r>
            <a:r>
              <a:rPr lang="en-US" dirty="0"/>
              <a:t>of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Medicine </a:t>
            </a:r>
          </a:p>
          <a:p>
            <a:pPr lvl="1"/>
            <a:r>
              <a:rPr lang="en-US" dirty="0" smtClean="0"/>
              <a:t>Remote physical therapist conducting exercises with patients removing the need to travel.</a:t>
            </a:r>
          </a:p>
          <a:p>
            <a:pPr lvl="1"/>
            <a:r>
              <a:rPr lang="en-US" dirty="0" smtClean="0"/>
              <a:t>Collaborative review and processing of patient records</a:t>
            </a:r>
          </a:p>
          <a:p>
            <a:r>
              <a:rPr lang="en-US" dirty="0" smtClean="0"/>
              <a:t>Physics</a:t>
            </a:r>
          </a:p>
          <a:p>
            <a:pPr lvl="1"/>
            <a:r>
              <a:rPr lang="en-US" dirty="0" smtClean="0"/>
              <a:t>Remote instrumentation and control of electron microscopes from the classroom</a:t>
            </a:r>
          </a:p>
          <a:p>
            <a:pPr lvl="1"/>
            <a:r>
              <a:rPr lang="en-US" dirty="0" smtClean="0"/>
              <a:t>Transfer simulation data from supercomputer center to lab workstations for better interactive visualization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3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Brazil Gateway with the Ohio State University</a:t>
            </a:r>
          </a:p>
          <a:p>
            <a:pPr lvl="1"/>
            <a:r>
              <a:rPr lang="en-US" dirty="0" smtClean="0"/>
              <a:t>Project between University of Sao Paulo and OSU</a:t>
            </a:r>
          </a:p>
          <a:p>
            <a:pPr lvl="2"/>
            <a:r>
              <a:rPr lang="en-US" dirty="0" smtClean="0"/>
              <a:t>Prof. Tereza Carvalho, LARC USP</a:t>
            </a:r>
          </a:p>
          <a:p>
            <a:pPr lvl="1"/>
            <a:r>
              <a:rPr lang="en-US" dirty="0" smtClean="0"/>
              <a:t>Gathering current baseline of network performance using perfSONAR monitoring</a:t>
            </a:r>
          </a:p>
          <a:p>
            <a:pPr lvl="1"/>
            <a:r>
              <a:rPr lang="en-US" dirty="0" smtClean="0"/>
              <a:t> Evaluate the interoperability of US and Brazil Science DMZs</a:t>
            </a:r>
          </a:p>
          <a:p>
            <a:pPr lvl="2"/>
            <a:r>
              <a:rPr lang="en-US" dirty="0" smtClean="0"/>
              <a:t>Dynamic Layer 2 circuits compatibility will be tested</a:t>
            </a:r>
          </a:p>
          <a:p>
            <a:pPr lvl="1"/>
            <a:r>
              <a:rPr lang="en-US" dirty="0"/>
              <a:t>More info http://oia.osu.edu/brazil.html</a:t>
            </a:r>
          </a:p>
        </p:txBody>
      </p:sp>
    </p:spTree>
    <p:extLst>
      <p:ext uri="{BB962C8B-B14F-4D97-AF65-F5344CB8AC3E}">
        <p14:creationId xmlns:p14="http://schemas.microsoft.com/office/powerpoint/2010/main" val="36363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Performance Engineer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9842"/>
            <a:ext cx="8229600" cy="3906558"/>
          </a:xfrm>
        </p:spPr>
        <p:txBody>
          <a:bodyPr/>
          <a:lstStyle/>
          <a:p>
            <a:r>
              <a:rPr lang="en-US" dirty="0" smtClean="0"/>
              <a:t>The purpose of the Science DMZ is to accelerate the research efforts on campus, not just build faster networks</a:t>
            </a:r>
          </a:p>
          <a:p>
            <a:r>
              <a:rPr lang="en-US" dirty="0" smtClean="0"/>
              <a:t>e-Science applications rely on interconnectivity of multiple domains and layers that can effect performance</a:t>
            </a:r>
          </a:p>
          <a:p>
            <a:pPr lvl="1"/>
            <a:r>
              <a:rPr lang="en-US" dirty="0" smtClean="0"/>
              <a:t>Is this a hardware or network issue?</a:t>
            </a:r>
          </a:p>
          <a:p>
            <a:pPr lvl="1"/>
            <a:r>
              <a:rPr lang="en-US" dirty="0" smtClean="0"/>
              <a:t>Network path: Department -&gt; Central -&gt; Regional -&gt; National -&gt; International Networks</a:t>
            </a:r>
          </a:p>
          <a:p>
            <a:r>
              <a:rPr lang="en-US" dirty="0" smtClean="0"/>
              <a:t>The performance engineer is a resource for researchers to troubleshoot current issues and in planning future research proposals </a:t>
            </a:r>
          </a:p>
        </p:txBody>
      </p:sp>
    </p:spTree>
    <p:extLst>
      <p:ext uri="{BB962C8B-B14F-4D97-AF65-F5344CB8AC3E}">
        <p14:creationId xmlns:p14="http://schemas.microsoft.com/office/powerpoint/2010/main" val="305363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199"/>
            <a:ext cx="5181600" cy="48508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05400" y="1300677"/>
            <a:ext cx="4191000" cy="3742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500"/>
              </a:spcAft>
            </a:pPr>
            <a:r>
              <a:rPr lang="en-US" sz="2000" dirty="0" smtClean="0">
                <a:cs typeface="Garamond"/>
              </a:rPr>
              <a:t>Two Connection Models:</a:t>
            </a:r>
          </a:p>
          <a:p>
            <a:pPr marL="800100" lvl="1" indent="-342900">
              <a:spcBef>
                <a:spcPct val="20000"/>
              </a:spcBef>
              <a:spcAft>
                <a:spcPts val="500"/>
              </a:spcAft>
              <a:buFont typeface="Arial"/>
              <a:buChar char="•"/>
            </a:pPr>
            <a:r>
              <a:rPr lang="en-US" sz="2000" dirty="0" smtClean="0">
                <a:cs typeface="Garamond"/>
              </a:rPr>
              <a:t>Low Friction Layer 3 </a:t>
            </a:r>
          </a:p>
          <a:p>
            <a:pPr marL="800100" lvl="1" indent="-342900">
              <a:spcBef>
                <a:spcPct val="20000"/>
              </a:spcBef>
              <a:spcAft>
                <a:spcPts val="500"/>
              </a:spcAft>
              <a:buFont typeface="Arial"/>
              <a:buChar char="•"/>
            </a:pPr>
            <a:r>
              <a:rPr lang="en-US" sz="2000" dirty="0" smtClean="0">
                <a:cs typeface="Garamond"/>
              </a:rPr>
              <a:t>Layer 2 Circuit (AL2S)</a:t>
            </a:r>
          </a:p>
          <a:p>
            <a:pPr>
              <a:spcBef>
                <a:spcPct val="20000"/>
              </a:spcBef>
              <a:spcAft>
                <a:spcPts val="500"/>
              </a:spcAft>
            </a:pPr>
            <a:r>
              <a:rPr lang="en-US" sz="2000" dirty="0" smtClean="0">
                <a:cs typeface="Garamond"/>
              </a:rPr>
              <a:t>Component:</a:t>
            </a:r>
          </a:p>
          <a:p>
            <a:pPr marL="800100" lvl="1" indent="-342900">
              <a:spcBef>
                <a:spcPct val="20000"/>
              </a:spcBef>
              <a:spcAft>
                <a:spcPts val="500"/>
              </a:spcAft>
              <a:buFont typeface="Arial"/>
              <a:buChar char="•"/>
            </a:pPr>
            <a:r>
              <a:rPr lang="en-US" sz="2000" dirty="0" smtClean="0">
                <a:cs typeface="Garamond"/>
              </a:rPr>
              <a:t>Cisco Nexus 7000 (100Gig)</a:t>
            </a:r>
          </a:p>
          <a:p>
            <a:pPr marL="800100" lvl="1" indent="-342900">
              <a:spcBef>
                <a:spcPct val="20000"/>
              </a:spcBef>
              <a:spcAft>
                <a:spcPts val="500"/>
              </a:spcAft>
              <a:buFont typeface="Arial"/>
              <a:buChar char="•"/>
            </a:pPr>
            <a:r>
              <a:rPr lang="en-US" sz="2000" dirty="0" smtClean="0">
                <a:cs typeface="Garamond"/>
              </a:rPr>
              <a:t>NEC PF5820 (40Gig)</a:t>
            </a:r>
          </a:p>
          <a:p>
            <a:pPr marL="800100" lvl="1" indent="-342900">
              <a:spcBef>
                <a:spcPct val="20000"/>
              </a:spcBef>
              <a:spcAft>
                <a:spcPts val="500"/>
              </a:spcAft>
              <a:buFont typeface="Arial"/>
              <a:buChar char="•"/>
            </a:pPr>
            <a:r>
              <a:rPr lang="en-US" sz="2000" dirty="0" smtClean="0">
                <a:cs typeface="Garamond"/>
              </a:rPr>
              <a:t>Campus OpenFlow Switches (10Gig)</a:t>
            </a:r>
          </a:p>
          <a:p>
            <a:pPr marL="800100" lvl="1" indent="-342900">
              <a:spcBef>
                <a:spcPct val="20000"/>
              </a:spcBef>
              <a:spcAft>
                <a:spcPts val="500"/>
              </a:spcAft>
              <a:buFont typeface="Arial"/>
              <a:buChar char="•"/>
            </a:pPr>
            <a:r>
              <a:rPr lang="en-US" sz="2000" dirty="0" smtClean="0">
                <a:cs typeface="Garamond"/>
              </a:rPr>
              <a:t>Data Transfer Node (10Gig)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Science DMZ Design at </a:t>
            </a:r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OSU</a:t>
            </a:r>
            <a:endParaRPr lang="en-US" sz="34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348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Low-Friction Layer 3 connectivity</a:t>
            </a:r>
          </a:p>
          <a:p>
            <a:pPr lvl="1"/>
            <a:r>
              <a:rPr lang="en-US" dirty="0" smtClean="0"/>
              <a:t>Separate business (email, grades) traffic from research flows. This allows research traffic to bypass the firewalls that are required for day-to-day operations in a normal network</a:t>
            </a:r>
          </a:p>
          <a:p>
            <a:pPr lvl="1"/>
            <a:r>
              <a:rPr lang="en-US" dirty="0" smtClean="0"/>
              <a:t>Useful in applications that support normal TCP/IP traffic</a:t>
            </a:r>
          </a:p>
          <a:p>
            <a:r>
              <a:rPr lang="en-US" dirty="0" smtClean="0"/>
              <a:t>Dynamic Layer 2 Circuits</a:t>
            </a:r>
          </a:p>
          <a:p>
            <a:pPr lvl="1"/>
            <a:r>
              <a:rPr lang="en-US" dirty="0" smtClean="0"/>
              <a:t>Some applications only work layer 2</a:t>
            </a:r>
          </a:p>
          <a:p>
            <a:pPr lvl="2"/>
            <a:r>
              <a:rPr lang="en-US" dirty="0" smtClean="0"/>
              <a:t>Emerging data transfer protocols (RoCE)</a:t>
            </a:r>
          </a:p>
          <a:p>
            <a:pPr lvl="2"/>
            <a:r>
              <a:rPr lang="en-US" dirty="0" smtClean="0"/>
              <a:t>GENI dataplane connectivity</a:t>
            </a:r>
          </a:p>
          <a:p>
            <a:pPr lvl="2"/>
            <a:r>
              <a:rPr lang="en-US" dirty="0" smtClean="0"/>
              <a:t>Remote Instrumentation tools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43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8153399" cy="852704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953735"/>
                </a:solidFill>
                <a:latin typeface="Arial"/>
                <a:cs typeface="Arial"/>
              </a:rPr>
              <a:t>Researcher Network-as-a-Service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69819" cy="2209799"/>
          </a:xfrm>
        </p:spPr>
        <p:txBody>
          <a:bodyPr>
            <a:noAutofit/>
          </a:bodyPr>
          <a:lstStyle/>
          <a:p>
            <a:r>
              <a:rPr lang="en-US" sz="1800" dirty="0" smtClean="0">
                <a:cs typeface="Garamond"/>
              </a:rPr>
              <a:t>Researcher uses Shibboleth credentials to define Application and end points. Researchers also classify the data’s privacy type. </a:t>
            </a:r>
          </a:p>
          <a:p>
            <a:r>
              <a:rPr lang="en-US" sz="1800" dirty="0" smtClean="0">
                <a:cs typeface="Garamond"/>
              </a:rPr>
              <a:t>After approval, Performance Engineer pushes endpoint info into a RESTful API that is polled by OpenFlow controller. </a:t>
            </a:r>
          </a:p>
          <a:p>
            <a:r>
              <a:rPr lang="en-US" sz="1800" dirty="0" smtClean="0">
                <a:cs typeface="Garamond"/>
              </a:rPr>
              <a:t>Real-time software defined network monitoring of critical network parameters for bottleneck identification and troubleshooting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08" y="3276600"/>
            <a:ext cx="646747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Shib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29" y="3334015"/>
            <a:ext cx="1371600" cy="1066800"/>
          </a:xfrm>
          <a:prstGeom prst="rect">
            <a:avLst/>
          </a:prstGeom>
        </p:spPr>
      </p:pic>
      <p:pic>
        <p:nvPicPr>
          <p:cNvPr id="5" name="Picture 4" descr="hosts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863432"/>
            <a:ext cx="1981200" cy="117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0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55638"/>
          </a:xfrm>
        </p:spPr>
        <p:txBody>
          <a:bodyPr/>
          <a:lstStyle/>
          <a:p>
            <a:r>
              <a:rPr lang="en-US" dirty="0"/>
              <a:t>Multi-physics </a:t>
            </a:r>
            <a:r>
              <a:rPr lang="en-US" dirty="0" smtClean="0"/>
              <a:t>Use Case (</a:t>
            </a:r>
            <a:r>
              <a:rPr lang="en-US" dirty="0">
                <a:cs typeface="Garamond"/>
              </a:rPr>
              <a:t>Low Friction Layer </a:t>
            </a:r>
            <a:r>
              <a:rPr lang="en-US" dirty="0" smtClean="0">
                <a:cs typeface="Garamond"/>
              </a:rPr>
              <a:t>3)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914400"/>
            <a:ext cx="8458200" cy="4953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Researchers in OSU’s ME Department move large files to and from HPC at WPAFB in Dayton, OH. (80 Miles West of Central Ohio)</a:t>
            </a:r>
          </a:p>
          <a:p>
            <a:r>
              <a:rPr lang="en-US" sz="2000" dirty="0" smtClean="0"/>
              <a:t>Problems were discovered at different layers:</a:t>
            </a:r>
          </a:p>
          <a:p>
            <a:pPr lvl="1">
              <a:buFont typeface="+mj-lt"/>
              <a:buAutoNum type="arabicPeriod"/>
            </a:pPr>
            <a:r>
              <a:rPr lang="en-US" sz="1800" dirty="0" smtClean="0"/>
              <a:t>Transfers of 80Gb files take over 12 hours </a:t>
            </a:r>
          </a:p>
          <a:p>
            <a:pPr lvl="1">
              <a:buFont typeface="+mj-lt"/>
              <a:buAutoNum type="arabicPeriod"/>
            </a:pPr>
            <a:r>
              <a:rPr lang="en-US" sz="1800" dirty="0" smtClean="0"/>
              <a:t>Hosts are using shared and firewalled 1Gig connection</a:t>
            </a:r>
          </a:p>
          <a:p>
            <a:pPr lvl="1">
              <a:buFont typeface="+mj-lt"/>
              <a:buAutoNum type="arabicPeriod"/>
            </a:pPr>
            <a:r>
              <a:rPr lang="en-US" sz="1800" dirty="0" smtClean="0"/>
              <a:t>The DREN path was not being correctly advertised to OSU by OARnet and was going all the way to Los Angeles</a:t>
            </a:r>
            <a:endParaRPr lang="en-US" sz="1800" dirty="0"/>
          </a:p>
          <a:p>
            <a:pPr lvl="1">
              <a:buFont typeface="+mj-lt"/>
              <a:buAutoNum type="arabicPeriod"/>
            </a:pPr>
            <a:r>
              <a:rPr lang="en-US" sz="1800" dirty="0" smtClean="0"/>
              <a:t>Researchers are using SCP</a:t>
            </a:r>
          </a:p>
          <a:p>
            <a:r>
              <a:rPr lang="en-US" sz="2000" dirty="0" smtClean="0"/>
              <a:t>Planned Actions:</a:t>
            </a:r>
          </a:p>
          <a:p>
            <a:pPr lvl="1">
              <a:buFont typeface="+mj-lt"/>
              <a:buAutoNum type="arabicPeriod"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Use OpenFlow to switch research traffic onto a non-firewalled dedicated fiber to OSU core</a:t>
            </a:r>
          </a:p>
          <a:p>
            <a:pPr lvl="1">
              <a:buFont typeface="+mj-lt"/>
              <a:buAutoNum type="arabicPeriod"/>
            </a:pPr>
            <a:r>
              <a:rPr lang="en-US" sz="1800" dirty="0" smtClean="0">
                <a:solidFill>
                  <a:srgbClr val="4F6228"/>
                </a:solidFill>
              </a:rPr>
              <a:t>Correct BGP Peering so OSU uses OARnet’s direct connection to DREN</a:t>
            </a:r>
          </a:p>
          <a:p>
            <a:pPr lvl="1">
              <a:buFont typeface="+mj-lt"/>
              <a:buAutoNum type="arabicPeriod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Still using SCP due to lack of control on DoD HPC side</a:t>
            </a:r>
          </a:p>
          <a:p>
            <a:r>
              <a:rPr lang="en-US" sz="2000" dirty="0" smtClean="0"/>
              <a:t>Transfers currently take under two hours, but we are working of improving this further.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9715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C_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SC_Slides</Template>
  <TotalTime>6681</TotalTime>
  <Words>1185</Words>
  <Application>Microsoft Macintosh PowerPoint</Application>
  <PresentationFormat>On-screen Show (4:3)</PresentationFormat>
  <Paragraphs>122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SC_Slides</vt:lpstr>
      <vt:lpstr>PowerPoint Presentation</vt:lpstr>
      <vt:lpstr>Context and Motivation</vt:lpstr>
      <vt:lpstr>Areas of Impact</vt:lpstr>
      <vt:lpstr>Collaboration Efforts</vt:lpstr>
      <vt:lpstr>Role of the Performance Engineer</vt:lpstr>
      <vt:lpstr>PowerPoint Presentation</vt:lpstr>
      <vt:lpstr>Connection Models</vt:lpstr>
      <vt:lpstr>Researcher Network-as-a-Service Dashboard</vt:lpstr>
      <vt:lpstr>Multi-physics Use Case (Low Friction Layer 3)</vt:lpstr>
      <vt:lpstr>Multi-physics Topology (Low Friction Layer 3) </vt:lpstr>
      <vt:lpstr>Biomedical Use Case (Layer 2 Circuit)</vt:lpstr>
      <vt:lpstr>Science DMZ Security</vt:lpstr>
      <vt:lpstr>Thank you!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Bear</dc:creator>
  <cp:lastModifiedBy>Alex Berryman</cp:lastModifiedBy>
  <cp:revision>46</cp:revision>
  <dcterms:created xsi:type="dcterms:W3CDTF">2014-03-06T17:10:05Z</dcterms:created>
  <dcterms:modified xsi:type="dcterms:W3CDTF">2014-09-04T15:56:09Z</dcterms:modified>
</cp:coreProperties>
</file>